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A3581F-E57D-4C3D-8957-E68EDAF2AFA0}">
  <a:tblStyle styleId="{86A3581F-E57D-4C3D-8957-E68EDAF2AF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79a9a23c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79a9a23c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79a9a23c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79a9a23c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79a9a23c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79a9a23c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79a9a23c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79a9a23c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9a9a23c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9a9a23c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79a9a23c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79a9a23c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79a9a23c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79a9a23c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877b8a00c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877b8a00c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79a9a23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79a9a23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79a9a23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79a9a23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79a9a23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79a9a23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79a9a23c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79a9a23c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79a9a23c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79a9a23c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79a9a23c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79a9a23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79a9a23c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79a9a23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79a9a23c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79a9a23c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Action Recognition In Synthetic Soccer Games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2813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COORDINATOR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Conf. Dr. Alexe Bogdan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6317252" y="3724900"/>
            <a:ext cx="21003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Petrișor-Ionuț Calofir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18650"/>
            <a:ext cx="3765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Video Action Recognition</a:t>
            </a:r>
            <a:endParaRPr sz="2200"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29450" y="2078875"/>
            <a:ext cx="37656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Pass action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network focuses especially on the ball and the players involved in this action</a:t>
            </a:r>
            <a:endParaRPr sz="1500"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50" y="494550"/>
            <a:ext cx="4648950" cy="46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6099225" y="261750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7.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Pass Action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29450" y="1318650"/>
            <a:ext cx="3765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Video Action Recognition</a:t>
            </a:r>
            <a:endParaRPr sz="2200"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729450" y="2078875"/>
            <a:ext cx="37656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Shot</a:t>
            </a:r>
            <a:r>
              <a:rPr b="1" lang="en" sz="1500"/>
              <a:t> action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network focuses on the ball and the region around the goal because the shots usually happen in that region</a:t>
            </a:r>
            <a:endParaRPr sz="1500"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50" y="494550"/>
            <a:ext cx="4648950" cy="46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6099225" y="261750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8.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Shot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 Action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9450" y="1318650"/>
            <a:ext cx="370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Video Action Recognition</a:t>
            </a:r>
            <a:endParaRPr sz="2200"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729450" y="2078875"/>
            <a:ext cx="37008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Highlight Detection</a:t>
            </a:r>
            <a:endParaRPr b="1" sz="1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Extract the events from an entire soccer match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Predict the event for every frame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Eliminate multiple detections of a single event using non-maximum suppression (NMS)</a:t>
            </a:r>
            <a:endParaRPr sz="1200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425" y="4062950"/>
            <a:ext cx="3026825" cy="6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275" y="509250"/>
            <a:ext cx="4713724" cy="46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5059288" y="276450"/>
            <a:ext cx="34557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9.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Example of highlight detection of an entire soccer match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1750352" y="4757500"/>
            <a:ext cx="16590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Table 3</a:t>
            </a:r>
            <a:r>
              <a:rPr b="1" lang="en" sz="900"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Results on the test set consisting of 30 soccer matches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Goals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729450" y="2078875"/>
            <a:ext cx="5185200" cy="23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Predict the goal probability of a shot only from images or videos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 a network using </a:t>
            </a:r>
            <a:r>
              <a:rPr b="1" lang="en" sz="1200"/>
              <a:t>images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the ResNet-50 architecture pretrained on ImageNet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image taken just as the player is shooting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 a network using short </a:t>
            </a:r>
            <a:r>
              <a:rPr b="1" lang="en" sz="1200"/>
              <a:t>videos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the I3D architecture with inflated ResNet-50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video starts with 20 frames before the shot and ends exactly when the player touches the ball to shoot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model trained on short videos performed better than the model trained on images</a:t>
            </a:r>
            <a:endParaRPr sz="1200"/>
          </a:p>
        </p:txBody>
      </p:sp>
      <p:graphicFrame>
        <p:nvGraphicFramePr>
          <p:cNvPr id="185" name="Google Shape;185;p25"/>
          <p:cNvGraphicFramePr/>
          <p:nvPr/>
        </p:nvGraphicFramePr>
        <p:xfrm>
          <a:off x="63888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{86A3581F-E57D-4C3D-8957-E68EDAF2AFA0}</a:tableStyleId>
              </a:tblPr>
              <a:tblGrid>
                <a:gridCol w="741500"/>
                <a:gridCol w="746125"/>
                <a:gridCol w="687925"/>
              </a:tblGrid>
              <a:tr h="36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AUC-PR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AUC-PR Random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Video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0.3375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0.2277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0.2858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0.2277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186" name="Google Shape;186;p25"/>
          <p:cNvSpPr txBox="1"/>
          <p:nvPr/>
        </p:nvSpPr>
        <p:spPr>
          <a:xfrm>
            <a:off x="6627875" y="3844100"/>
            <a:ext cx="1697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Table 4</a:t>
            </a:r>
            <a:r>
              <a:rPr b="1" lang="en" sz="900"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Results on the test set consisting of 30 soccer matches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29450" y="1318650"/>
            <a:ext cx="37656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Goals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729450" y="2078875"/>
            <a:ext cx="3606600" cy="16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example for the Expected Goals task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model predicts that the shot will be a goal with probability p=0.57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200" y="494700"/>
            <a:ext cx="4648800" cy="46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5573250" y="261900"/>
            <a:ext cx="24927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10.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Example for the Expected Goals task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729450" y="1318650"/>
            <a:ext cx="33591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Goals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729450" y="1855050"/>
            <a:ext cx="4879500" cy="11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 better way to evaluate if the model trained for the Expected Goals task have a good performance is to sum the probabilities of every shot from a soccer game and compare it with the actual number of goals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These values should be close over a large number of games</a:t>
            </a:r>
            <a:endParaRPr sz="1000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100" y="497725"/>
            <a:ext cx="3032899" cy="214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100" y="2646575"/>
            <a:ext cx="3032900" cy="22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475" y="2776025"/>
            <a:ext cx="2108475" cy="21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6075" y="2798687"/>
            <a:ext cx="2075613" cy="20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6750675" y="264925"/>
            <a:ext cx="15573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11.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Understat model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6809025" y="4874925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12.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Our model tested on 30 matches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599214" y="4874925"/>
            <a:ext cx="16230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13.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Understat model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3393588" y="4874925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14.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Our model tested on 30 matches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Presented a way to generate a synthetic dataset for soccer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</a:t>
            </a:r>
            <a:r>
              <a:rPr lang="en" sz="1800"/>
              <a:t>howed that video action recognition can be applied </a:t>
            </a:r>
            <a:r>
              <a:rPr lang="en" sz="1800"/>
              <a:t>successfully</a:t>
            </a:r>
            <a:r>
              <a:rPr lang="en" sz="1800"/>
              <a:t> on synthetic soccer videos and presented a method to summarize an entire soccer match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Investigated two approaches for predicting the goal probability from a shot using images or short videos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ctrTitle"/>
          </p:nvPr>
        </p:nvSpPr>
        <p:spPr>
          <a:xfrm>
            <a:off x="727950" y="2109000"/>
            <a:ext cx="76881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Introduction</a:t>
            </a:r>
            <a:endParaRPr sz="300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Generated a synthetic soccer dataset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video action recognition in soccer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Recognize the activity from a group of players interacting with each other (e.g. shot, pass)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Summarize an entire match and show only the important events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Predicted the goal probability of a shot only from images or videos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Synthetic Dataset</a:t>
            </a:r>
            <a:endParaRPr sz="300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Motivation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Currently there are few datasets available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Does not require manual annotation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Flexibility in creating various scenarios and many more videos in a short 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the engine from Google Brain which simulates an entire soccer match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Initially released to be used for Reinforcement Learning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Modified the engine and created three classes: </a:t>
            </a:r>
            <a:r>
              <a:rPr b="1" lang="en" sz="1600"/>
              <a:t>pass</a:t>
            </a:r>
            <a:r>
              <a:rPr lang="en" sz="1600"/>
              <a:t>, </a:t>
            </a:r>
            <a:r>
              <a:rPr b="1" lang="en" sz="1600"/>
              <a:t>shot</a:t>
            </a:r>
            <a:r>
              <a:rPr lang="en" sz="1600"/>
              <a:t> and </a:t>
            </a:r>
            <a:r>
              <a:rPr b="1" lang="en" sz="1600"/>
              <a:t>no action</a:t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Synthetic Dataset</a:t>
            </a:r>
            <a:endParaRPr sz="3000"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3031800" cy="25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Pass action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Occurs when a player performs a pass and the ball reaches another player from his team or from the opposing team or it goes out of play</a:t>
            </a:r>
            <a:endParaRPr sz="160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250" y="1925062"/>
            <a:ext cx="5346450" cy="301473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5714175" y="4939800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1.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Pass Action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Synthetic Dataset</a:t>
            </a:r>
            <a:endParaRPr sz="3000"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3031800" cy="2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Shot</a:t>
            </a:r>
            <a:r>
              <a:rPr b="1" lang="en" sz="1600"/>
              <a:t> action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Occurs when a player performs a shot and the ball travels a certain distance until is blocked by another player or goes out of play</a:t>
            </a:r>
            <a:endParaRPr sz="16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250" y="1926600"/>
            <a:ext cx="5382750" cy="303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5714175" y="4939800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2.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Shot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 Action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Synthetic Dataset</a:t>
            </a:r>
            <a:endParaRPr sz="3000"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078875"/>
            <a:ext cx="3031800" cy="27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No</a:t>
            </a:r>
            <a:r>
              <a:rPr b="1" lang="en" sz="1600"/>
              <a:t> action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no action class contains videos of different lengths randomly chosen from the match which are different from the ones present in the </a:t>
            </a:r>
            <a:r>
              <a:rPr b="1" lang="en" sz="1600"/>
              <a:t>pass</a:t>
            </a:r>
            <a:r>
              <a:rPr lang="en" sz="1600"/>
              <a:t> and </a:t>
            </a:r>
            <a:r>
              <a:rPr b="1" lang="en" sz="1600"/>
              <a:t>shot</a:t>
            </a:r>
            <a:r>
              <a:rPr lang="en" sz="1600"/>
              <a:t> </a:t>
            </a:r>
            <a:r>
              <a:rPr lang="en" sz="1600"/>
              <a:t>classes</a:t>
            </a:r>
            <a:endParaRPr sz="1600"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250" y="1925968"/>
            <a:ext cx="5382750" cy="3035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5714175" y="4939800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3.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No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 Action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Synthetic Dataset</a:t>
            </a:r>
            <a:endParaRPr sz="3000"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78875"/>
            <a:ext cx="76887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total of 1049 simulated games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Each game has approximately 3000 frames and is displayed at 10 frames per second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total of 135591 generated videos having a duration of 59 hours</a:t>
            </a:r>
            <a:endParaRPr sz="1800"/>
          </a:p>
        </p:txBody>
      </p:sp>
      <p:graphicFrame>
        <p:nvGraphicFramePr>
          <p:cNvPr id="131" name="Google Shape;131;p19"/>
          <p:cNvGraphicFramePr/>
          <p:nvPr/>
        </p:nvGraphicFramePr>
        <p:xfrm>
          <a:off x="3486025" y="344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{86A3581F-E57D-4C3D-8957-E68EDAF2AFA0}</a:tableStyleId>
              </a:tblPr>
              <a:tblGrid>
                <a:gridCol w="785950"/>
                <a:gridCol w="1389600"/>
              </a:tblGrid>
              <a:tr h="36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Class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examples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83828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Shot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8456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Action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43849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132" name="Google Shape;132;p19"/>
          <p:cNvSpPr txBox="1"/>
          <p:nvPr/>
        </p:nvSpPr>
        <p:spPr>
          <a:xfrm>
            <a:off x="3853500" y="4919850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Table 1</a:t>
            </a:r>
            <a:r>
              <a:rPr b="1" lang="en" sz="900"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Dataset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Video Action Recognition</a:t>
            </a:r>
            <a:endParaRPr sz="3000"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50925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Recognize the activity from a group of players interacting with each other (e.g. shot, pass)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Used the I3D architecture with inflated ResNet-50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network was pretrained on a much larger dataset called Kinetics-400 and then finetuned on the synthetic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network achieves a good performance for all three classes</a:t>
            </a:r>
            <a:endParaRPr sz="1100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825" y="589350"/>
            <a:ext cx="3674475" cy="11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575" y="3586413"/>
            <a:ext cx="35242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949" y="2355364"/>
            <a:ext cx="3270300" cy="22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6534763" y="1701075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4.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I3D Architecture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6313050" y="4618400"/>
            <a:ext cx="22881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5.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Confusion Matrix for the test set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283600" y="4653225"/>
            <a:ext cx="19842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Table 2</a:t>
            </a:r>
            <a:r>
              <a:rPr b="1" lang="en" sz="900"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Results on the test set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37656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Video Action Recognition</a:t>
            </a:r>
            <a:endParaRPr sz="2200"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29450" y="2078875"/>
            <a:ext cx="37656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Visualization using Grad-CAM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Grad-CAM is a method for visualizing the activations from a specific convolutional layer when predicting a certain class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No action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activations are present on the entire frame which is a strong indication that there is no event happening</a:t>
            </a:r>
            <a:endParaRPr sz="1500"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200" y="494700"/>
            <a:ext cx="4648800" cy="46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6099300" y="261900"/>
            <a:ext cx="1440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Figure 6.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No Action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